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40" d="100"/>
          <a:sy n="40" d="100"/>
        </p:scale>
        <p:origin x="257"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571500" indent="-571500">
              <a:buFontTx/>
              <a:buChar char="-"/>
            </a:pPr>
            <a:r>
              <a:rPr lang="en-US" sz="1200" dirty="0"/>
              <a:t>An audit of their big data practice</a:t>
            </a:r>
          </a:p>
          <a:p>
            <a:pPr marL="571500" indent="-571500">
              <a:buFontTx/>
              <a:buChar char="-"/>
            </a:pPr>
            <a:r>
              <a:rPr lang="en-US" sz="1200" dirty="0"/>
              <a:t>Recommendations for a successful IPO</a:t>
            </a:r>
          </a:p>
          <a:p>
            <a:pPr marL="571500" indent="-571500">
              <a:buFontTx/>
              <a:buChar char="-"/>
            </a:pPr>
            <a:r>
              <a:rPr lang="en-US" sz="1200" dirty="0"/>
              <a:t>An analysis of their content categories that highlights the top 5 categories with the largest popularity</a:t>
            </a:r>
            <a:endParaRPr lang="en-IN" sz="1200"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000000"/>
                </a:solidFill>
                <a:effectLst/>
                <a:latin typeface="DM Sans"/>
              </a:rPr>
              <a:t>Andrew Fleming (Chief Technical Architect), Marcus </a:t>
            </a:r>
            <a:r>
              <a:rPr lang="en-US" b="0" i="0" dirty="0" err="1">
                <a:solidFill>
                  <a:srgbClr val="000000"/>
                </a:solidFill>
                <a:effectLst/>
                <a:latin typeface="DM Sans"/>
              </a:rPr>
              <a:t>Rompton</a:t>
            </a:r>
            <a:r>
              <a:rPr lang="en-US" b="0" i="0" dirty="0">
                <a:solidFill>
                  <a:srgbClr val="000000"/>
                </a:solidFill>
                <a:effectLst/>
                <a:latin typeface="DM Sans"/>
              </a:rPr>
              <a:t> (Senior Principle), and Myself (Data Analyst)!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lvl="0" indent="-228600">
              <a:buAutoNum type="arabicPeriod"/>
            </a:pPr>
            <a:r>
              <a:rPr lang="en-US" dirty="0"/>
              <a:t>Collected the Datasets</a:t>
            </a:r>
          </a:p>
          <a:p>
            <a:pPr marL="228600" lvl="0" indent="-228600">
              <a:buAutoNum type="arabicPeriod"/>
            </a:pPr>
            <a:r>
              <a:rPr lang="en-US" dirty="0"/>
              <a:t>Cleaning the data from all the excels by removing the missing </a:t>
            </a:r>
            <a:r>
              <a:rPr lang="en-US" dirty="0" err="1"/>
              <a:t>values,removing</a:t>
            </a:r>
            <a:r>
              <a:rPr lang="en-US" dirty="0"/>
              <a:t> the unwanted </a:t>
            </a:r>
            <a:r>
              <a:rPr lang="en-US" dirty="0" err="1"/>
              <a:t>columns,halding</a:t>
            </a:r>
            <a:r>
              <a:rPr lang="en-US" dirty="0"/>
              <a:t> incorrect data and removing the duplicates – Content, Reaction and Reaction Type</a:t>
            </a:r>
          </a:p>
          <a:p>
            <a:pPr marL="228600" lvl="0" indent="-228600">
              <a:buAutoNum type="arabicPeriod"/>
            </a:pPr>
            <a:r>
              <a:rPr lang="en-US" dirty="0"/>
              <a:t>Merging the datasets. All the excel </a:t>
            </a:r>
            <a:r>
              <a:rPr lang="en-US" dirty="0" err="1"/>
              <a:t>wrt</a:t>
            </a:r>
            <a:r>
              <a:rPr lang="en-US" dirty="0"/>
              <a:t> the </a:t>
            </a:r>
            <a:r>
              <a:rPr lang="en-US" dirty="0" err="1"/>
              <a:t>contentID</a:t>
            </a:r>
            <a:endParaRPr lang="en-US" dirty="0"/>
          </a:p>
          <a:p>
            <a:pPr marL="228600" lvl="0" indent="-228600">
              <a:buAutoNum type="arabicPeriod"/>
            </a:pPr>
            <a:r>
              <a:rPr lang="en-US" dirty="0"/>
              <a:t>Finding the total scores for each category of the content</a:t>
            </a:r>
          </a:p>
          <a:p>
            <a:pPr marL="228600" lvl="0" indent="-228600">
              <a:buAutoNum type="arabicPeriod"/>
            </a:pPr>
            <a:r>
              <a:rPr lang="en-US" dirty="0"/>
              <a:t>Fetching the top 5 categories based on the sum of total scores for that particular category.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the data we found that you had a total of 16 unique categories of posts across your sample dataset. This includes things such as Food, Culture and Sport.</a:t>
            </a:r>
          </a:p>
          <a:p>
            <a:pPr lvl="0"/>
            <a:endParaRPr lang="en-US" dirty="0"/>
          </a:p>
          <a:p>
            <a:pPr lvl="0"/>
            <a:r>
              <a:rPr lang="en-US" dirty="0"/>
              <a:t>As well as this, there were 1897 reactions from just the animal category alone! People obviously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 and new year.</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4" y="3305349"/>
            <a:ext cx="9803425" cy="5520807"/>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Analysis of the Categories for Social Buzz  </a:t>
            </a:r>
          </a:p>
          <a:p>
            <a:pPr algn="ctr">
              <a:lnSpc>
                <a:spcPts val="11059"/>
              </a:lnSpc>
            </a:pPr>
            <a:r>
              <a:rPr lang="en-US" sz="5400" spc="-105" dirty="0">
                <a:solidFill>
                  <a:srgbClr val="FFFFFF"/>
                </a:solidFill>
                <a:latin typeface="Graphik Regular" panose="020B0503030202060203" pitchFamily="34" charset="0"/>
              </a:rPr>
              <a:t>By Vaishnevi Priya P : v1-01032024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3"/>
          <a:srcRect l="4069" t="1617" r="4069" b="1617"/>
          <a:stretch>
            <a:fillRect/>
          </a:stretch>
        </p:blipFill>
        <p:spPr>
          <a:xfrm>
            <a:off x="654077" y="1028700"/>
            <a:ext cx="5036754" cy="7963390"/>
          </a:xfrm>
          <a:prstGeom prst="rect">
            <a:avLst/>
          </a:prstGeom>
        </p:spPr>
      </p:pic>
      <p:sp>
        <p:nvSpPr>
          <p:cNvPr id="6" name="TextBox 6"/>
          <p:cNvSpPr txBox="1"/>
          <p:nvPr/>
        </p:nvSpPr>
        <p:spPr>
          <a:xfrm>
            <a:off x="11183651" y="2038987"/>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34" name="Group 2">
            <a:extLst>
              <a:ext uri="{FF2B5EF4-FFF2-40B4-BE49-F238E27FC236}">
                <a16:creationId xmlns:a16="http://schemas.microsoft.com/office/drawing/2014/main" id="{5A36B3CD-E077-4FD4-B4F6-0193E0F08360}"/>
              </a:ext>
            </a:extLst>
          </p:cNvPr>
          <p:cNvGrpSpPr/>
          <p:nvPr/>
        </p:nvGrpSpPr>
        <p:grpSpPr>
          <a:xfrm>
            <a:off x="609600" y="245324"/>
            <a:ext cx="17253775" cy="2017079"/>
            <a:chOff x="0" y="0"/>
            <a:chExt cx="23005033" cy="2689439"/>
          </a:xfrm>
        </p:grpSpPr>
        <p:pic>
          <p:nvPicPr>
            <p:cNvPr id="35" name="Picture 3">
              <a:extLst>
                <a:ext uri="{FF2B5EF4-FFF2-40B4-BE49-F238E27FC236}">
                  <a16:creationId xmlns:a16="http://schemas.microsoft.com/office/drawing/2014/main" id="{373913D8-B58E-4464-BDC1-3CF34C6514DB}"/>
                </a:ext>
              </a:extLst>
            </p:cNvPr>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60969" y="0"/>
              <a:ext cx="2891871" cy="2689439"/>
            </a:xfrm>
            <a:prstGeom prst="rect">
              <a:avLst/>
            </a:prstGeom>
          </p:spPr>
        </p:pic>
        <p:pic>
          <p:nvPicPr>
            <p:cNvPr id="36" name="Picture 4">
              <a:extLst>
                <a:ext uri="{FF2B5EF4-FFF2-40B4-BE49-F238E27FC236}">
                  <a16:creationId xmlns:a16="http://schemas.microsoft.com/office/drawing/2014/main" id="{6A58B99E-A0EE-426F-8E2C-C132A3B46748}"/>
                </a:ext>
              </a:extLst>
            </p:cNvPr>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08776" y="0"/>
              <a:ext cx="2891870" cy="2689439"/>
            </a:xfrm>
            <a:prstGeom prst="rect">
              <a:avLst/>
            </a:prstGeom>
          </p:spPr>
        </p:pic>
        <p:pic>
          <p:nvPicPr>
            <p:cNvPr id="37" name="Picture 5">
              <a:extLst>
                <a:ext uri="{FF2B5EF4-FFF2-40B4-BE49-F238E27FC236}">
                  <a16:creationId xmlns:a16="http://schemas.microsoft.com/office/drawing/2014/main" id="{A82DDA61-A4A7-4EDD-9C3C-CBBB7305142C}"/>
                </a:ext>
              </a:extLst>
            </p:cNvPr>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38" name="Picture 6">
              <a:extLst>
                <a:ext uri="{FF2B5EF4-FFF2-40B4-BE49-F238E27FC236}">
                  <a16:creationId xmlns:a16="http://schemas.microsoft.com/office/drawing/2014/main" id="{EAE06C7E-7CE8-464A-9B68-63308AD7CF8D}"/>
                </a:ext>
              </a:extLst>
            </p:cNvPr>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113163" y="0"/>
              <a:ext cx="2891870" cy="2689439"/>
            </a:xfrm>
            <a:prstGeom prst="rect">
              <a:avLst/>
            </a:prstGeom>
          </p:spPr>
        </p:pic>
        <p:pic>
          <p:nvPicPr>
            <p:cNvPr id="39" name="Picture 7">
              <a:extLst>
                <a:ext uri="{FF2B5EF4-FFF2-40B4-BE49-F238E27FC236}">
                  <a16:creationId xmlns:a16="http://schemas.microsoft.com/office/drawing/2014/main" id="{EBCD4BEE-7F12-44BF-8133-F571ADDD20D0}"/>
                </a:ext>
              </a:extLst>
            </p:cNvPr>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40" name="Picture 8">
              <a:extLst>
                <a:ext uri="{FF2B5EF4-FFF2-40B4-BE49-F238E27FC236}">
                  <a16:creationId xmlns:a16="http://schemas.microsoft.com/office/drawing/2014/main" id="{C6E2E26D-DFAC-4D57-BF5E-E9D03A66CF6D}"/>
                </a:ext>
              </a:extLst>
            </p:cNvPr>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41" name="Picture 9">
              <a:extLst>
                <a:ext uri="{FF2B5EF4-FFF2-40B4-BE49-F238E27FC236}">
                  <a16:creationId xmlns:a16="http://schemas.microsoft.com/office/drawing/2014/main" id="{06648800-70CB-44CC-AEA8-46C9E866DB1E}"/>
                </a:ext>
              </a:extLst>
            </p:cNvPr>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sp>
        <p:nvSpPr>
          <p:cNvPr id="17" name="TextBox 16">
            <a:extLst>
              <a:ext uri="{FF2B5EF4-FFF2-40B4-BE49-F238E27FC236}">
                <a16:creationId xmlns:a16="http://schemas.microsoft.com/office/drawing/2014/main" id="{C9849DF5-3F75-44B9-B757-EFD36A7A2FA3}"/>
              </a:ext>
            </a:extLst>
          </p:cNvPr>
          <p:cNvSpPr txBox="1"/>
          <p:nvPr/>
        </p:nvSpPr>
        <p:spPr>
          <a:xfrm>
            <a:off x="6476433" y="3270093"/>
            <a:ext cx="10210800" cy="8279190"/>
          </a:xfrm>
          <a:prstGeom prst="rect">
            <a:avLst/>
          </a:prstGeom>
          <a:noFill/>
        </p:spPr>
        <p:txBody>
          <a:bodyPr wrap="square" rtlCol="0">
            <a:spAutoFit/>
          </a:bodyPr>
          <a:lstStyle/>
          <a:p>
            <a:r>
              <a:rPr lang="en-US" sz="2800" dirty="0"/>
              <a:t>ANALYSIS:</a:t>
            </a:r>
          </a:p>
          <a:p>
            <a:r>
              <a:rPr lang="en-US" sz="2800" dirty="0"/>
              <a:t>The top 5 categories are: Animals,  Science, Healthy </a:t>
            </a:r>
            <a:r>
              <a:rPr lang="en-US" sz="2800" dirty="0" err="1"/>
              <a:t>eating,Technology,Food</a:t>
            </a:r>
            <a:endParaRPr lang="en-US" sz="2800" dirty="0"/>
          </a:p>
          <a:p>
            <a:endParaRPr lang="en-US" sz="2800" dirty="0"/>
          </a:p>
          <a:p>
            <a:r>
              <a:rPr lang="en-US" sz="2800" dirty="0"/>
              <a:t>ACTION:</a:t>
            </a:r>
          </a:p>
          <a:p>
            <a:r>
              <a:rPr lang="en-US" sz="2800" spc="-19" dirty="0">
                <a:latin typeface="+mj-lt"/>
                <a:ea typeface="Gadugi" panose="020B0502040204020203" pitchFamily="34" charset="0"/>
              </a:rPr>
              <a:t>This ad-hoc analysis is insightful, but it's time to take this analysis into large scale production for real-time understanding of your business. We can show you how to do this.   </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IN" sz="2800" dirty="0"/>
          </a:p>
        </p:txBody>
      </p:sp>
      <p:graphicFrame>
        <p:nvGraphicFramePr>
          <p:cNvPr id="18" name="Table 17">
            <a:extLst>
              <a:ext uri="{FF2B5EF4-FFF2-40B4-BE49-F238E27FC236}">
                <a16:creationId xmlns:a16="http://schemas.microsoft.com/office/drawing/2014/main" id="{C40C8A49-DE83-48D7-A83D-B76B897CC606}"/>
              </a:ext>
            </a:extLst>
          </p:cNvPr>
          <p:cNvGraphicFramePr>
            <a:graphicFrameLocks noGrp="1"/>
          </p:cNvGraphicFramePr>
          <p:nvPr>
            <p:extLst>
              <p:ext uri="{D42A27DB-BD31-4B8C-83A1-F6EECF244321}">
                <p14:modId xmlns:p14="http://schemas.microsoft.com/office/powerpoint/2010/main" val="1462710641"/>
              </p:ext>
            </p:extLst>
          </p:nvPr>
        </p:nvGraphicFramePr>
        <p:xfrm>
          <a:off x="4254499" y="3045779"/>
          <a:ext cx="1383391" cy="1352705"/>
        </p:xfrm>
        <a:graphic>
          <a:graphicData uri="http://schemas.openxmlformats.org/drawingml/2006/table">
            <a:tbl>
              <a:tblPr/>
              <a:tblGrid>
                <a:gridCol w="1383391">
                  <a:extLst>
                    <a:ext uri="{9D8B030D-6E8A-4147-A177-3AD203B41FA5}">
                      <a16:colId xmlns:a16="http://schemas.microsoft.com/office/drawing/2014/main" val="2499889700"/>
                    </a:ext>
                  </a:extLst>
                </a:gridCol>
              </a:tblGrid>
              <a:tr h="231067">
                <a:tc>
                  <a:txBody>
                    <a:bodyPr/>
                    <a:lstStyle/>
                    <a:p>
                      <a:pPr algn="l" fontAlgn="b"/>
                      <a:r>
                        <a:rPr lang="en-IN" sz="1100" b="0" i="0" u="none" strike="noStrike">
                          <a:solidFill>
                            <a:srgbClr val="000000"/>
                          </a:solidFill>
                          <a:effectLst/>
                          <a:latin typeface="Calibri" panose="020F0502020204030204" pitchFamily="34" charset="0"/>
                        </a:rPr>
                        <a:t>animals</a:t>
                      </a:r>
                    </a:p>
                  </a:txBody>
                  <a:tcPr marL="3810" marR="3810" marT="3810" marB="0" anchor="b">
                    <a:lnL>
                      <a:noFill/>
                    </a:lnL>
                    <a:lnR>
                      <a:noFill/>
                    </a:lnR>
                    <a:lnT>
                      <a:noFill/>
                    </a:lnT>
                    <a:lnB>
                      <a:noFill/>
                    </a:lnB>
                  </a:tcPr>
                </a:tc>
                <a:extLst>
                  <a:ext uri="{0D108BD9-81ED-4DB2-BD59-A6C34878D82A}">
                    <a16:rowId xmlns:a16="http://schemas.microsoft.com/office/drawing/2014/main" val="2276957800"/>
                  </a:ext>
                </a:extLst>
              </a:tr>
              <a:tr h="231067">
                <a:tc>
                  <a:txBody>
                    <a:bodyPr/>
                    <a:lstStyle/>
                    <a:p>
                      <a:pPr algn="l" fontAlgn="b"/>
                      <a:r>
                        <a:rPr lang="en-IN" sz="1100" b="0" i="0" u="none" strike="noStrike">
                          <a:solidFill>
                            <a:srgbClr val="000000"/>
                          </a:solidFill>
                          <a:effectLst/>
                          <a:latin typeface="Calibri" panose="020F0502020204030204" pitchFamily="34" charset="0"/>
                        </a:rPr>
                        <a:t>science</a:t>
                      </a:r>
                    </a:p>
                  </a:txBody>
                  <a:tcPr marL="3810" marR="3810" marT="3810" marB="0" anchor="b">
                    <a:lnL>
                      <a:noFill/>
                    </a:lnL>
                    <a:lnR>
                      <a:noFill/>
                    </a:lnR>
                    <a:lnT>
                      <a:noFill/>
                    </a:lnT>
                    <a:lnB>
                      <a:noFill/>
                    </a:lnB>
                  </a:tcPr>
                </a:tc>
                <a:extLst>
                  <a:ext uri="{0D108BD9-81ED-4DB2-BD59-A6C34878D82A}">
                    <a16:rowId xmlns:a16="http://schemas.microsoft.com/office/drawing/2014/main" val="2588340618"/>
                  </a:ext>
                </a:extLst>
              </a:tr>
              <a:tr h="428437">
                <a:tc>
                  <a:txBody>
                    <a:bodyPr/>
                    <a:lstStyle/>
                    <a:p>
                      <a:pPr algn="l" fontAlgn="b"/>
                      <a:r>
                        <a:rPr lang="en-IN" sz="1100" b="0" i="0" u="none" strike="noStrike">
                          <a:solidFill>
                            <a:srgbClr val="000000"/>
                          </a:solidFill>
                          <a:effectLst/>
                          <a:latin typeface="Calibri" panose="020F0502020204030204" pitchFamily="34" charset="0"/>
                        </a:rPr>
                        <a:t>healthy eating</a:t>
                      </a:r>
                    </a:p>
                  </a:txBody>
                  <a:tcPr marL="3810" marR="3810" marT="3810" marB="0" anchor="b">
                    <a:lnL>
                      <a:noFill/>
                    </a:lnL>
                    <a:lnR>
                      <a:noFill/>
                    </a:lnR>
                    <a:lnT>
                      <a:noFill/>
                    </a:lnT>
                    <a:lnB>
                      <a:noFill/>
                    </a:lnB>
                  </a:tcPr>
                </a:tc>
                <a:extLst>
                  <a:ext uri="{0D108BD9-81ED-4DB2-BD59-A6C34878D82A}">
                    <a16:rowId xmlns:a16="http://schemas.microsoft.com/office/drawing/2014/main" val="297672499"/>
                  </a:ext>
                </a:extLst>
              </a:tr>
              <a:tr h="231067">
                <a:tc>
                  <a:txBody>
                    <a:bodyPr/>
                    <a:lstStyle/>
                    <a:p>
                      <a:pPr algn="l" fontAlgn="b"/>
                      <a:r>
                        <a:rPr lang="en-IN" sz="1100" b="0" i="0" u="none" strike="noStrike">
                          <a:solidFill>
                            <a:srgbClr val="000000"/>
                          </a:solidFill>
                          <a:effectLst/>
                          <a:latin typeface="Calibri" panose="020F0502020204030204" pitchFamily="34" charset="0"/>
                        </a:rPr>
                        <a:t>technology</a:t>
                      </a:r>
                    </a:p>
                  </a:txBody>
                  <a:tcPr marL="3810" marR="3810" marT="3810" marB="0" anchor="b">
                    <a:lnL>
                      <a:noFill/>
                    </a:lnL>
                    <a:lnR>
                      <a:noFill/>
                    </a:lnR>
                    <a:lnT>
                      <a:noFill/>
                    </a:lnT>
                    <a:lnB>
                      <a:noFill/>
                    </a:lnB>
                  </a:tcPr>
                </a:tc>
                <a:extLst>
                  <a:ext uri="{0D108BD9-81ED-4DB2-BD59-A6C34878D82A}">
                    <a16:rowId xmlns:a16="http://schemas.microsoft.com/office/drawing/2014/main" val="3266572949"/>
                  </a:ext>
                </a:extLst>
              </a:tr>
              <a:tr h="231067">
                <a:tc>
                  <a:txBody>
                    <a:bodyPr/>
                    <a:lstStyle/>
                    <a:p>
                      <a:pPr algn="l" fontAlgn="b"/>
                      <a:r>
                        <a:rPr lang="en-IN" sz="1100" b="0" i="0" u="none" strike="noStrike" dirty="0">
                          <a:solidFill>
                            <a:srgbClr val="000000"/>
                          </a:solidFill>
                          <a:effectLst/>
                          <a:latin typeface="Calibri" panose="020F0502020204030204" pitchFamily="34" charset="0"/>
                        </a:rPr>
                        <a:t>food</a:t>
                      </a:r>
                    </a:p>
                  </a:txBody>
                  <a:tcPr marL="3810" marR="3810" marT="3810" marB="0" anchor="b">
                    <a:lnL>
                      <a:noFill/>
                    </a:lnL>
                    <a:lnR>
                      <a:noFill/>
                    </a:lnR>
                    <a:lnT>
                      <a:noFill/>
                    </a:lnT>
                    <a:lnB>
                      <a:noFill/>
                    </a:lnB>
                  </a:tcPr>
                </a:tc>
                <a:extLst>
                  <a:ext uri="{0D108BD9-81ED-4DB2-BD59-A6C34878D82A}">
                    <a16:rowId xmlns:a16="http://schemas.microsoft.com/office/drawing/2014/main" val="85814245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8059550" y="5600700"/>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sp>
        <p:nvSpPr>
          <p:cNvPr id="7" name="TextBox 7"/>
          <p:cNvSpPr txBox="1"/>
          <p:nvPr/>
        </p:nvSpPr>
        <p:spPr>
          <a:xfrm>
            <a:off x="6248400" y="3486399"/>
            <a:ext cx="5638800" cy="1248355"/>
          </a:xfrm>
          <a:prstGeom prst="rect">
            <a:avLst/>
          </a:prstGeom>
        </p:spPr>
        <p:txBody>
          <a:bodyPr wrap="square" lIns="0" tIns="0" rIns="0" bIns="0" rtlCol="0" anchor="t">
            <a:spAutoFit/>
          </a:bodyPr>
          <a:lstStyle/>
          <a:p>
            <a:pPr algn="r">
              <a:lnSpc>
                <a:spcPts val="9600"/>
              </a:lnSpc>
            </a:pPr>
            <a:r>
              <a:rPr lang="en-US" sz="9600" spc="-80" dirty="0">
                <a:solidFill>
                  <a:srgbClr val="FFFFFF"/>
                </a:solidFill>
                <a:latin typeface="+mj-lt"/>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5581219"/>
            <a:chOff x="0" y="0"/>
            <a:chExt cx="11564591" cy="744162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5143457"/>
            </a:xfrm>
            <a:prstGeom prst="rect">
              <a:avLst/>
            </a:prstGeom>
          </p:spPr>
          <p:txBody>
            <a:bodyPr lIns="0" tIns="0" rIns="0" bIns="0" rtlCol="0" anchor="t">
              <a:spAutoFit/>
            </a:bodyPr>
            <a:lstStyle/>
            <a:p>
              <a:pPr>
                <a:lnSpc>
                  <a:spcPts val="2660"/>
                </a:lnSpc>
              </a:pPr>
              <a:r>
                <a:rPr lang="en-US" sz="4000" spc="-19" dirty="0">
                  <a:solidFill>
                    <a:srgbClr val="000000"/>
                  </a:solidFill>
                  <a:latin typeface="Graphik Regular" panose="020B0503030202060203" pitchFamily="34" charset="0"/>
                </a:rPr>
                <a:t>Project recap</a:t>
              </a:r>
            </a:p>
            <a:p>
              <a:pPr>
                <a:lnSpc>
                  <a:spcPts val="2660"/>
                </a:lnSpc>
              </a:pPr>
              <a:endParaRPr lang="en-US" sz="4000" spc="-19" dirty="0">
                <a:solidFill>
                  <a:srgbClr val="000000"/>
                </a:solidFill>
                <a:latin typeface="Graphik Regular" panose="020B0503030202060203" pitchFamily="34" charset="0"/>
              </a:endParaRPr>
            </a:p>
            <a:p>
              <a:pPr>
                <a:lnSpc>
                  <a:spcPts val="2660"/>
                </a:lnSpc>
              </a:pPr>
              <a:r>
                <a:rPr lang="en-US" sz="4000" spc="-19" dirty="0">
                  <a:solidFill>
                    <a:srgbClr val="000000"/>
                  </a:solidFill>
                  <a:latin typeface="Graphik Regular" panose="020B0503030202060203" pitchFamily="34" charset="0"/>
                </a:rPr>
                <a:t>Problem</a:t>
              </a:r>
            </a:p>
            <a:p>
              <a:pPr>
                <a:lnSpc>
                  <a:spcPts val="2660"/>
                </a:lnSpc>
              </a:pPr>
              <a:endParaRPr lang="en-US" sz="4000" spc="-19" dirty="0">
                <a:solidFill>
                  <a:srgbClr val="000000"/>
                </a:solidFill>
                <a:latin typeface="Graphik Regular" panose="020B0503030202060203" pitchFamily="34" charset="0"/>
              </a:endParaRPr>
            </a:p>
            <a:p>
              <a:pPr>
                <a:lnSpc>
                  <a:spcPts val="2660"/>
                </a:lnSpc>
              </a:pPr>
              <a:r>
                <a:rPr lang="en-US" sz="4000" spc="-19" dirty="0">
                  <a:solidFill>
                    <a:srgbClr val="000000"/>
                  </a:solidFill>
                  <a:latin typeface="Graphik Regular" panose="020B0503030202060203" pitchFamily="34" charset="0"/>
                </a:rPr>
                <a:t>The Analytics team</a:t>
              </a:r>
            </a:p>
            <a:p>
              <a:pPr>
                <a:lnSpc>
                  <a:spcPts val="2660"/>
                </a:lnSpc>
              </a:pPr>
              <a:endParaRPr lang="en-US" sz="4000" spc="-19" dirty="0">
                <a:solidFill>
                  <a:srgbClr val="000000"/>
                </a:solidFill>
                <a:latin typeface="Graphik Regular" panose="020B0503030202060203" pitchFamily="34" charset="0"/>
              </a:endParaRPr>
            </a:p>
            <a:p>
              <a:pPr>
                <a:lnSpc>
                  <a:spcPts val="2660"/>
                </a:lnSpc>
              </a:pPr>
              <a:r>
                <a:rPr lang="en-US" sz="4000" spc="-19" dirty="0">
                  <a:solidFill>
                    <a:srgbClr val="000000"/>
                  </a:solidFill>
                  <a:latin typeface="Graphik Regular" panose="020B0503030202060203" pitchFamily="34" charset="0"/>
                </a:rPr>
                <a:t>Process</a:t>
              </a:r>
            </a:p>
            <a:p>
              <a:pPr>
                <a:lnSpc>
                  <a:spcPts val="2660"/>
                </a:lnSpc>
              </a:pPr>
              <a:endParaRPr lang="en-US" sz="4000" spc="-19" dirty="0">
                <a:solidFill>
                  <a:srgbClr val="000000"/>
                </a:solidFill>
                <a:latin typeface="Graphik Regular" panose="020B0503030202060203" pitchFamily="34" charset="0"/>
              </a:endParaRPr>
            </a:p>
            <a:p>
              <a:pPr>
                <a:lnSpc>
                  <a:spcPts val="2660"/>
                </a:lnSpc>
              </a:pPr>
              <a:r>
                <a:rPr lang="en-US" sz="4000" spc="-19" dirty="0">
                  <a:solidFill>
                    <a:srgbClr val="000000"/>
                  </a:solidFill>
                  <a:latin typeface="Graphik Regular" panose="020B0503030202060203" pitchFamily="34" charset="0"/>
                </a:rPr>
                <a:t>Insights</a:t>
              </a:r>
            </a:p>
            <a:p>
              <a:pPr>
                <a:lnSpc>
                  <a:spcPts val="2660"/>
                </a:lnSpc>
              </a:pPr>
              <a:endParaRPr lang="en-US" sz="4000" spc="-19" dirty="0">
                <a:solidFill>
                  <a:srgbClr val="000000"/>
                </a:solidFill>
                <a:latin typeface="Graphik Regular" panose="020B0503030202060203" pitchFamily="34" charset="0"/>
              </a:endParaRPr>
            </a:p>
            <a:p>
              <a:pPr>
                <a:lnSpc>
                  <a:spcPts val="2660"/>
                </a:lnSpc>
              </a:pPr>
              <a:r>
                <a:rPr lang="en-US" sz="40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368978"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228600" y="5846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8002819" y="2005584"/>
            <a:ext cx="9065981" cy="7938516"/>
          </a:xfrm>
          <a:prstGeom prst="rect">
            <a:avLst/>
          </a:prstGeom>
          <a:solidFill>
            <a:schemeClr val="bg1"/>
          </a:solidFill>
        </p:spPr>
        <p:txBody>
          <a:bodyPr/>
          <a:lstStyle/>
          <a:p>
            <a:r>
              <a:rPr lang="en-US" sz="4000" dirty="0"/>
              <a:t>Our engagement with Social Buzz, we are running a 3 month initial project . They are expecting the following: </a:t>
            </a:r>
          </a:p>
          <a:p>
            <a:r>
              <a:rPr lang="en-US" sz="4000" dirty="0"/>
              <a:t>They are still a small company and do not have the resources to manage the scale that they are currently at and want an experienced practice to help , and so we come into the picture.</a:t>
            </a:r>
          </a:p>
          <a:p>
            <a:r>
              <a:rPr lang="en-US" sz="4000" dirty="0"/>
              <a:t>* An audit of their big data practice</a:t>
            </a:r>
          </a:p>
          <a:p>
            <a:r>
              <a:rPr lang="en-US" sz="4000" dirty="0"/>
              <a:t>* Recommendations for a successful IPO</a:t>
            </a:r>
          </a:p>
          <a:p>
            <a:r>
              <a:rPr lang="en-US" sz="4000" dirty="0"/>
              <a:t>* An analysis of their content categories that highlights the top 5 categories with the largest popularity</a:t>
            </a:r>
          </a:p>
          <a:p>
            <a:endParaRPr lang="en-US" sz="40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447801" y="1734753"/>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p:nvPr/>
        </p:nvSpPr>
        <p:spPr>
          <a:xfrm>
            <a:off x="608442" y="330387"/>
            <a:ext cx="9964482" cy="9613444"/>
          </a:xfrm>
          <a:prstGeom prst="rect">
            <a:avLst/>
          </a:prstGeom>
          <a:solidFill>
            <a:srgbClr val="A100FF"/>
          </a:solidFill>
          <a:ln>
            <a:solidFill>
              <a:srgbClr val="A100FF"/>
            </a:solidFill>
          </a:ln>
        </p:spPr>
        <p:txBody>
          <a:bodyPr/>
          <a:lstStyle/>
          <a:p>
            <a:r>
              <a:rPr lang="en-US" sz="4000" dirty="0">
                <a:solidFill>
                  <a:schemeClr val="bg1"/>
                </a:solidFill>
              </a:rPr>
              <a:t>Every day over 100,000 pieces of content, ranging </a:t>
            </a:r>
          </a:p>
          <a:p>
            <a:r>
              <a:rPr lang="en-US" sz="4000" dirty="0">
                <a:solidFill>
                  <a:schemeClr val="bg1"/>
                </a:solidFill>
              </a:rPr>
              <a:t>from text, images, videos and GIFs are posted</a:t>
            </a:r>
            <a:r>
              <a:rPr lang="en-US" sz="4000" dirty="0"/>
              <a:t>																																																													</a:t>
            </a:r>
            <a:r>
              <a:rPr lang="en-US" sz="4000" dirty="0">
                <a:solidFill>
                  <a:schemeClr val="bg1"/>
                </a:solidFill>
              </a:rPr>
              <a:t>They want an analysis of their content categories to highlight the top 5 categories based on popularity</a:t>
            </a:r>
            <a:endParaRPr lang="en-AU" sz="4000" dirty="0">
              <a:solidFill>
                <a:schemeClr val="bg1"/>
              </a:solidFill>
            </a:endParaRPr>
          </a:p>
        </p:txBody>
      </p:sp>
      <p:grpSp>
        <p:nvGrpSpPr>
          <p:cNvPr id="7" name="Group 7"/>
          <p:cNvGrpSpPr/>
          <p:nvPr/>
        </p:nvGrpSpPr>
        <p:grpSpPr>
          <a:xfrm>
            <a:off x="1033774" y="812307"/>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7175212" y="2671327"/>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6605793" y="3535016"/>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mj-lt"/>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697" y="647700"/>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IN" dirty="0"/>
          </a:p>
        </p:txBody>
      </p:sp>
      <p:grpSp>
        <p:nvGrpSpPr>
          <p:cNvPr id="18" name="Group 18"/>
          <p:cNvGrpSpPr>
            <a:grpSpLocks noChangeAspect="1"/>
          </p:cNvGrpSpPr>
          <p:nvPr/>
        </p:nvGrpSpPr>
        <p:grpSpPr>
          <a:xfrm>
            <a:off x="10399047" y="74295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3" name="Group 23"/>
          <p:cNvGrpSpPr>
            <a:grpSpLocks noChangeAspect="1"/>
          </p:cNvGrpSpPr>
          <p:nvPr/>
        </p:nvGrpSpPr>
        <p:grpSpPr>
          <a:xfrm>
            <a:off x="10228496" y="3934737"/>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0425581" y="414867"/>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a:extLst>
              <a:ext uri="{FF2B5EF4-FFF2-40B4-BE49-F238E27FC236}">
                <a16:creationId xmlns:a16="http://schemas.microsoft.com/office/drawing/2014/main" id="{BE203D9F-BE3D-4FE9-9334-3894D40F525E}"/>
              </a:ext>
            </a:extLst>
          </p:cNvPr>
          <p:cNvSpPr txBox="1"/>
          <p:nvPr/>
        </p:nvSpPr>
        <p:spPr>
          <a:xfrm>
            <a:off x="13054671" y="647700"/>
            <a:ext cx="9144000" cy="1138773"/>
          </a:xfrm>
          <a:prstGeom prst="rect">
            <a:avLst/>
          </a:prstGeom>
          <a:noFill/>
        </p:spPr>
        <p:txBody>
          <a:bodyPr wrap="square">
            <a:spAutoFit/>
          </a:bodyPr>
          <a:lstStyle/>
          <a:p>
            <a:r>
              <a:rPr lang="en-US" sz="4000" b="0" i="0" dirty="0">
                <a:solidFill>
                  <a:srgbClr val="000000"/>
                </a:solidFill>
                <a:effectLst/>
                <a:latin typeface="DM Sans"/>
              </a:rPr>
              <a:t>Andrew Fleming </a:t>
            </a:r>
          </a:p>
          <a:p>
            <a:r>
              <a:rPr lang="en-US" sz="2800" b="0" i="0" dirty="0">
                <a:solidFill>
                  <a:srgbClr val="000000"/>
                </a:solidFill>
                <a:effectLst/>
                <a:latin typeface="DM Sans"/>
              </a:rPr>
              <a:t>Chief Technical Architect</a:t>
            </a:r>
            <a:endParaRPr lang="en-IN" sz="2800" dirty="0"/>
          </a:p>
        </p:txBody>
      </p:sp>
      <p:sp>
        <p:nvSpPr>
          <p:cNvPr id="35" name="TextBox 34">
            <a:extLst>
              <a:ext uri="{FF2B5EF4-FFF2-40B4-BE49-F238E27FC236}">
                <a16:creationId xmlns:a16="http://schemas.microsoft.com/office/drawing/2014/main" id="{E8299EFA-4680-4BD1-B8E8-B7D78F457A68}"/>
              </a:ext>
            </a:extLst>
          </p:cNvPr>
          <p:cNvSpPr txBox="1"/>
          <p:nvPr/>
        </p:nvSpPr>
        <p:spPr>
          <a:xfrm>
            <a:off x="13039923" y="3898283"/>
            <a:ext cx="4254681" cy="1138773"/>
          </a:xfrm>
          <a:prstGeom prst="rect">
            <a:avLst/>
          </a:prstGeom>
          <a:noFill/>
        </p:spPr>
        <p:txBody>
          <a:bodyPr wrap="square">
            <a:spAutoFit/>
          </a:bodyPr>
          <a:lstStyle/>
          <a:p>
            <a:r>
              <a:rPr lang="en-US" sz="4000" b="0" i="0" dirty="0">
                <a:solidFill>
                  <a:srgbClr val="000000"/>
                </a:solidFill>
                <a:effectLst/>
                <a:latin typeface="DM Sans"/>
              </a:rPr>
              <a:t>Marcus </a:t>
            </a:r>
            <a:r>
              <a:rPr lang="en-US" sz="4000" b="0" i="0" dirty="0" err="1">
                <a:solidFill>
                  <a:srgbClr val="000000"/>
                </a:solidFill>
                <a:effectLst/>
                <a:latin typeface="DM Sans"/>
              </a:rPr>
              <a:t>Rompton</a:t>
            </a:r>
            <a:r>
              <a:rPr lang="en-US" sz="4000" b="0" i="0" dirty="0">
                <a:solidFill>
                  <a:srgbClr val="000000"/>
                </a:solidFill>
                <a:effectLst/>
                <a:latin typeface="DM Sans"/>
              </a:rPr>
              <a:t> </a:t>
            </a:r>
          </a:p>
          <a:p>
            <a:r>
              <a:rPr lang="en-US" sz="2800" b="0" i="0" dirty="0">
                <a:solidFill>
                  <a:srgbClr val="000000"/>
                </a:solidFill>
                <a:effectLst/>
                <a:latin typeface="DM Sans"/>
              </a:rPr>
              <a:t>Senior Principle</a:t>
            </a:r>
            <a:endParaRPr lang="en-IN" sz="2800" dirty="0"/>
          </a:p>
        </p:txBody>
      </p:sp>
      <p:sp>
        <p:nvSpPr>
          <p:cNvPr id="37" name="TextBox 36">
            <a:extLst>
              <a:ext uri="{FF2B5EF4-FFF2-40B4-BE49-F238E27FC236}">
                <a16:creationId xmlns:a16="http://schemas.microsoft.com/office/drawing/2014/main" id="{AEAFE4A7-6E4E-49CB-9287-2E6DE224BA70}"/>
              </a:ext>
            </a:extLst>
          </p:cNvPr>
          <p:cNvSpPr txBox="1"/>
          <p:nvPr/>
        </p:nvSpPr>
        <p:spPr>
          <a:xfrm>
            <a:off x="13039923" y="8690211"/>
            <a:ext cx="11100618" cy="1138773"/>
          </a:xfrm>
          <a:prstGeom prst="rect">
            <a:avLst/>
          </a:prstGeom>
          <a:noFill/>
        </p:spPr>
        <p:txBody>
          <a:bodyPr wrap="square">
            <a:spAutoFit/>
          </a:bodyPr>
          <a:lstStyle/>
          <a:p>
            <a:r>
              <a:rPr lang="en-US" sz="4000" b="0" i="0" dirty="0">
                <a:solidFill>
                  <a:srgbClr val="000000"/>
                </a:solidFill>
                <a:effectLst/>
                <a:latin typeface="DM Sans"/>
              </a:rPr>
              <a:t>Myself </a:t>
            </a:r>
          </a:p>
          <a:p>
            <a:r>
              <a:rPr lang="en-US" sz="2800" b="0" i="0" dirty="0">
                <a:solidFill>
                  <a:srgbClr val="000000"/>
                </a:solidFill>
                <a:effectLst/>
                <a:latin typeface="DM Sans"/>
              </a:rPr>
              <a:t>Data Analyst</a:t>
            </a:r>
            <a:endParaRPr lang="en-I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2" name="TextBox 41">
            <a:extLst>
              <a:ext uri="{FF2B5EF4-FFF2-40B4-BE49-F238E27FC236}">
                <a16:creationId xmlns:a16="http://schemas.microsoft.com/office/drawing/2014/main" id="{BF81EDB8-C8CC-4F7A-A0A2-CB75095125CC}"/>
              </a:ext>
            </a:extLst>
          </p:cNvPr>
          <p:cNvSpPr txBox="1"/>
          <p:nvPr/>
        </p:nvSpPr>
        <p:spPr>
          <a:xfrm>
            <a:off x="4343400" y="1027891"/>
            <a:ext cx="5993779" cy="1200329"/>
          </a:xfrm>
          <a:prstGeom prst="rect">
            <a:avLst/>
          </a:prstGeom>
          <a:noFill/>
        </p:spPr>
        <p:txBody>
          <a:bodyPr wrap="square" rtlCol="0">
            <a:spAutoFit/>
          </a:bodyPr>
          <a:lstStyle/>
          <a:p>
            <a:r>
              <a:rPr lang="en-US" sz="3600" b="1" dirty="0">
                <a:solidFill>
                  <a:schemeClr val="bg1"/>
                </a:solidFill>
              </a:rPr>
              <a:t>Data collection and Understanding</a:t>
            </a:r>
            <a:endParaRPr lang="en-IN" sz="3600" b="1" dirty="0">
              <a:solidFill>
                <a:schemeClr val="bg1"/>
              </a:solidFill>
            </a:endParaRPr>
          </a:p>
        </p:txBody>
      </p:sp>
      <p:sp>
        <p:nvSpPr>
          <p:cNvPr id="43" name="TextBox 42">
            <a:extLst>
              <a:ext uri="{FF2B5EF4-FFF2-40B4-BE49-F238E27FC236}">
                <a16:creationId xmlns:a16="http://schemas.microsoft.com/office/drawing/2014/main" id="{1BF6754A-C7FB-4477-B36E-1EA71BD6CA4A}"/>
              </a:ext>
            </a:extLst>
          </p:cNvPr>
          <p:cNvSpPr txBox="1"/>
          <p:nvPr/>
        </p:nvSpPr>
        <p:spPr>
          <a:xfrm>
            <a:off x="6021784" y="2655375"/>
            <a:ext cx="4495618" cy="646331"/>
          </a:xfrm>
          <a:prstGeom prst="rect">
            <a:avLst/>
          </a:prstGeom>
          <a:noFill/>
        </p:spPr>
        <p:txBody>
          <a:bodyPr wrap="square" rtlCol="0">
            <a:spAutoFit/>
          </a:bodyPr>
          <a:lstStyle/>
          <a:p>
            <a:r>
              <a:rPr lang="en-US" sz="3600" b="1" dirty="0">
                <a:solidFill>
                  <a:schemeClr val="bg1"/>
                </a:solidFill>
              </a:rPr>
              <a:t>Data Cleaning</a:t>
            </a:r>
            <a:endParaRPr lang="en-IN" sz="3600" b="1" dirty="0">
              <a:solidFill>
                <a:schemeClr val="bg1"/>
              </a:solidFill>
            </a:endParaRPr>
          </a:p>
        </p:txBody>
      </p:sp>
      <p:sp>
        <p:nvSpPr>
          <p:cNvPr id="44" name="TextBox 43">
            <a:extLst>
              <a:ext uri="{FF2B5EF4-FFF2-40B4-BE49-F238E27FC236}">
                <a16:creationId xmlns:a16="http://schemas.microsoft.com/office/drawing/2014/main" id="{9B6E56D1-ADE5-40B3-9248-3CB0A7DF7A0D}"/>
              </a:ext>
            </a:extLst>
          </p:cNvPr>
          <p:cNvSpPr txBox="1"/>
          <p:nvPr/>
        </p:nvSpPr>
        <p:spPr>
          <a:xfrm>
            <a:off x="7613623" y="4233733"/>
            <a:ext cx="4337163" cy="646331"/>
          </a:xfrm>
          <a:prstGeom prst="rect">
            <a:avLst/>
          </a:prstGeom>
          <a:noFill/>
        </p:spPr>
        <p:txBody>
          <a:bodyPr wrap="square" rtlCol="0">
            <a:spAutoFit/>
          </a:bodyPr>
          <a:lstStyle/>
          <a:p>
            <a:r>
              <a:rPr lang="en-US" sz="3600" b="1" dirty="0">
                <a:solidFill>
                  <a:schemeClr val="bg1"/>
                </a:solidFill>
              </a:rPr>
              <a:t>Data Modelling</a:t>
            </a:r>
            <a:endParaRPr lang="en-IN" sz="3600" b="1" dirty="0">
              <a:solidFill>
                <a:schemeClr val="bg1"/>
              </a:solidFill>
            </a:endParaRPr>
          </a:p>
        </p:txBody>
      </p:sp>
      <p:sp>
        <p:nvSpPr>
          <p:cNvPr id="45" name="TextBox 44">
            <a:extLst>
              <a:ext uri="{FF2B5EF4-FFF2-40B4-BE49-F238E27FC236}">
                <a16:creationId xmlns:a16="http://schemas.microsoft.com/office/drawing/2014/main" id="{BBE7742E-4F4E-4123-8BFF-A5377B1FABE9}"/>
              </a:ext>
            </a:extLst>
          </p:cNvPr>
          <p:cNvSpPr txBox="1"/>
          <p:nvPr/>
        </p:nvSpPr>
        <p:spPr>
          <a:xfrm>
            <a:off x="9922124" y="5962418"/>
            <a:ext cx="4924957" cy="1200329"/>
          </a:xfrm>
          <a:prstGeom prst="rect">
            <a:avLst/>
          </a:prstGeom>
          <a:noFill/>
        </p:spPr>
        <p:txBody>
          <a:bodyPr wrap="square" rtlCol="0">
            <a:spAutoFit/>
          </a:bodyPr>
          <a:lstStyle/>
          <a:p>
            <a:r>
              <a:rPr lang="en-US" sz="3600" b="1" dirty="0">
                <a:solidFill>
                  <a:schemeClr val="bg1"/>
                </a:solidFill>
              </a:rPr>
              <a:t>Data Analysis For Solution</a:t>
            </a:r>
            <a:endParaRPr lang="en-IN" sz="3600" b="1" dirty="0">
              <a:solidFill>
                <a:schemeClr val="bg1"/>
              </a:solidFill>
            </a:endParaRPr>
          </a:p>
        </p:txBody>
      </p:sp>
      <p:sp>
        <p:nvSpPr>
          <p:cNvPr id="46" name="TextBox 45">
            <a:extLst>
              <a:ext uri="{FF2B5EF4-FFF2-40B4-BE49-F238E27FC236}">
                <a16:creationId xmlns:a16="http://schemas.microsoft.com/office/drawing/2014/main" id="{D826B86B-6D46-4B2F-8FC6-F41E75202A7D}"/>
              </a:ext>
            </a:extLst>
          </p:cNvPr>
          <p:cNvSpPr txBox="1"/>
          <p:nvPr/>
        </p:nvSpPr>
        <p:spPr>
          <a:xfrm>
            <a:off x="11779290" y="8119673"/>
            <a:ext cx="4419600" cy="646331"/>
          </a:xfrm>
          <a:prstGeom prst="rect">
            <a:avLst/>
          </a:prstGeom>
          <a:noFill/>
        </p:spPr>
        <p:txBody>
          <a:bodyPr wrap="square" rtlCol="0">
            <a:spAutoFit/>
          </a:bodyPr>
          <a:lstStyle/>
          <a:p>
            <a:r>
              <a:rPr lang="en-US" sz="3600" b="1" dirty="0">
                <a:solidFill>
                  <a:schemeClr val="bg1"/>
                </a:solidFill>
              </a:rPr>
              <a:t>Insights From Data</a:t>
            </a:r>
            <a:endParaRPr lang="en-IN" sz="36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5981700"/>
            <a:ext cx="2972219" cy="1380864"/>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b="1"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5981203"/>
            <a:ext cx="2972219" cy="1380864"/>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5981203"/>
            <a:ext cx="2972219" cy="1380864"/>
          </a:xfrm>
          <a:prstGeom prst="rect">
            <a:avLst/>
          </a:prstGeom>
        </p:spPr>
      </p:pic>
      <p:sp>
        <p:nvSpPr>
          <p:cNvPr id="14" name="TextBox 13">
            <a:extLst>
              <a:ext uri="{FF2B5EF4-FFF2-40B4-BE49-F238E27FC236}">
                <a16:creationId xmlns:a16="http://schemas.microsoft.com/office/drawing/2014/main" id="{47AD4CB7-8CA9-40E4-9680-C8EA12E9F783}"/>
              </a:ext>
            </a:extLst>
          </p:cNvPr>
          <p:cNvSpPr txBox="1"/>
          <p:nvPr/>
        </p:nvSpPr>
        <p:spPr>
          <a:xfrm>
            <a:off x="770041" y="5298632"/>
            <a:ext cx="4636129" cy="805349"/>
          </a:xfrm>
          <a:prstGeom prst="rect">
            <a:avLst/>
          </a:prstGeom>
          <a:noFill/>
        </p:spPr>
        <p:txBody>
          <a:bodyPr wrap="square" rtlCol="0">
            <a:spAutoFit/>
          </a:bodyPr>
          <a:lstStyle/>
          <a:p>
            <a:pPr algn="ctr">
              <a:lnSpc>
                <a:spcPts val="3359"/>
              </a:lnSpc>
            </a:pPr>
            <a:r>
              <a:rPr lang="en-US" sz="3200" b="1" spc="-24" dirty="0">
                <a:latin typeface="+mj-lt"/>
                <a:ea typeface="Gadugi" panose="020B0502040204020203" pitchFamily="34" charset="0"/>
              </a:rPr>
              <a:t>UNIQUE CATEGORIES</a:t>
            </a:r>
          </a:p>
          <a:p>
            <a:endParaRPr lang="en-IN" dirty="0"/>
          </a:p>
        </p:txBody>
      </p:sp>
      <p:sp>
        <p:nvSpPr>
          <p:cNvPr id="15" name="TextBox 14">
            <a:extLst>
              <a:ext uri="{FF2B5EF4-FFF2-40B4-BE49-F238E27FC236}">
                <a16:creationId xmlns:a16="http://schemas.microsoft.com/office/drawing/2014/main" id="{54BD1E12-3B05-47CD-91B3-C4A9156CB6EB}"/>
              </a:ext>
            </a:extLst>
          </p:cNvPr>
          <p:cNvSpPr txBox="1"/>
          <p:nvPr/>
        </p:nvSpPr>
        <p:spPr>
          <a:xfrm>
            <a:off x="5995737" y="5180895"/>
            <a:ext cx="5943600" cy="861774"/>
          </a:xfrm>
          <a:prstGeom prst="rect">
            <a:avLst/>
          </a:prstGeom>
          <a:noFill/>
        </p:spPr>
        <p:txBody>
          <a:bodyPr wrap="square" rtlCol="0">
            <a:spAutoFit/>
          </a:bodyPr>
          <a:lstStyle/>
          <a:p>
            <a:r>
              <a:rPr lang="en-US" sz="3200" b="1" spc="-24" dirty="0">
                <a:latin typeface="+mj-lt"/>
                <a:ea typeface="Gadugi" panose="020B0502040204020203" pitchFamily="34" charset="0"/>
              </a:rPr>
              <a:t>REACTIONS TO "ANIMAL" POSTS</a:t>
            </a:r>
          </a:p>
          <a:p>
            <a:endParaRPr lang="en-IN" dirty="0"/>
          </a:p>
        </p:txBody>
      </p:sp>
      <p:sp>
        <p:nvSpPr>
          <p:cNvPr id="16" name="TextBox 15">
            <a:extLst>
              <a:ext uri="{FF2B5EF4-FFF2-40B4-BE49-F238E27FC236}">
                <a16:creationId xmlns:a16="http://schemas.microsoft.com/office/drawing/2014/main" id="{B674B566-0693-4362-B191-3499002B8038}"/>
              </a:ext>
            </a:extLst>
          </p:cNvPr>
          <p:cNvSpPr txBox="1"/>
          <p:nvPr/>
        </p:nvSpPr>
        <p:spPr>
          <a:xfrm>
            <a:off x="11811000" y="5172957"/>
            <a:ext cx="5769849" cy="528350"/>
          </a:xfrm>
          <a:prstGeom prst="rect">
            <a:avLst/>
          </a:prstGeom>
          <a:noFill/>
        </p:spPr>
        <p:txBody>
          <a:bodyPr wrap="square" rtlCol="0">
            <a:spAutoFit/>
          </a:bodyPr>
          <a:lstStyle/>
          <a:p>
            <a:pPr algn="ctr">
              <a:lnSpc>
                <a:spcPts val="3359"/>
              </a:lnSpc>
            </a:pPr>
            <a:r>
              <a:rPr lang="en-US" sz="3200" b="1" spc="-24" dirty="0">
                <a:latin typeface="+mj-lt"/>
                <a:ea typeface="Gadugi" panose="020B0502040204020203" pitchFamily="34" charset="0"/>
              </a:rPr>
              <a:t>MONTH WITH  MOST POSTS</a:t>
            </a:r>
          </a:p>
        </p:txBody>
      </p:sp>
      <p:sp>
        <p:nvSpPr>
          <p:cNvPr id="17" name="TextBox 16">
            <a:extLst>
              <a:ext uri="{FF2B5EF4-FFF2-40B4-BE49-F238E27FC236}">
                <a16:creationId xmlns:a16="http://schemas.microsoft.com/office/drawing/2014/main" id="{22EA7A03-B9CE-4170-8460-1D18D921EA2C}"/>
              </a:ext>
            </a:extLst>
          </p:cNvPr>
          <p:cNvSpPr txBox="1"/>
          <p:nvPr/>
        </p:nvSpPr>
        <p:spPr>
          <a:xfrm>
            <a:off x="1981200" y="3856874"/>
            <a:ext cx="2368641" cy="923330"/>
          </a:xfrm>
          <a:prstGeom prst="rect">
            <a:avLst/>
          </a:prstGeom>
          <a:noFill/>
        </p:spPr>
        <p:txBody>
          <a:bodyPr wrap="square" rtlCol="0">
            <a:spAutoFit/>
          </a:bodyPr>
          <a:lstStyle/>
          <a:p>
            <a:r>
              <a:rPr lang="en-US" sz="5400" b="1" dirty="0"/>
              <a:t>16</a:t>
            </a:r>
            <a:endParaRPr lang="en-IN" sz="5400" b="1" dirty="0"/>
          </a:p>
        </p:txBody>
      </p:sp>
      <p:sp>
        <p:nvSpPr>
          <p:cNvPr id="18" name="TextBox 17">
            <a:extLst>
              <a:ext uri="{FF2B5EF4-FFF2-40B4-BE49-F238E27FC236}">
                <a16:creationId xmlns:a16="http://schemas.microsoft.com/office/drawing/2014/main" id="{4DFC3145-DEEC-438E-BEEA-1D792DA79043}"/>
              </a:ext>
            </a:extLst>
          </p:cNvPr>
          <p:cNvSpPr txBox="1"/>
          <p:nvPr/>
        </p:nvSpPr>
        <p:spPr>
          <a:xfrm>
            <a:off x="7859811" y="3975795"/>
            <a:ext cx="2368641" cy="923330"/>
          </a:xfrm>
          <a:prstGeom prst="rect">
            <a:avLst/>
          </a:prstGeom>
          <a:noFill/>
        </p:spPr>
        <p:txBody>
          <a:bodyPr wrap="square" rtlCol="0">
            <a:spAutoFit/>
          </a:bodyPr>
          <a:lstStyle/>
          <a:p>
            <a:r>
              <a:rPr lang="en-US" sz="5400" b="1" dirty="0"/>
              <a:t>1897</a:t>
            </a:r>
            <a:endParaRPr lang="en-IN" sz="5400" b="1" dirty="0"/>
          </a:p>
        </p:txBody>
      </p:sp>
      <p:sp>
        <p:nvSpPr>
          <p:cNvPr id="19" name="TextBox 18">
            <a:extLst>
              <a:ext uri="{FF2B5EF4-FFF2-40B4-BE49-F238E27FC236}">
                <a16:creationId xmlns:a16="http://schemas.microsoft.com/office/drawing/2014/main" id="{B19E9D12-7141-4EF6-9E6B-EC01EBFF6E1F}"/>
              </a:ext>
            </a:extLst>
          </p:cNvPr>
          <p:cNvSpPr txBox="1"/>
          <p:nvPr/>
        </p:nvSpPr>
        <p:spPr>
          <a:xfrm>
            <a:off x="13087839" y="3856874"/>
            <a:ext cx="3764304" cy="923330"/>
          </a:xfrm>
          <a:prstGeom prst="rect">
            <a:avLst/>
          </a:prstGeom>
          <a:noFill/>
        </p:spPr>
        <p:txBody>
          <a:bodyPr wrap="square" rtlCol="0">
            <a:spAutoFit/>
          </a:bodyPr>
          <a:lstStyle/>
          <a:p>
            <a:r>
              <a:rPr lang="en-US" sz="5400" b="1" dirty="0"/>
              <a:t>JANUARY</a:t>
            </a:r>
            <a:endParaRPr lang="en-IN" sz="5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552" y="8144096"/>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4" name="Group 14"/>
          <p:cNvGrpSpPr/>
          <p:nvPr/>
        </p:nvGrpSpPr>
        <p:grpSpPr>
          <a:xfrm>
            <a:off x="914400" y="125825"/>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pic>
        <p:nvPicPr>
          <p:cNvPr id="28" name="Picture 27">
            <a:extLst>
              <a:ext uri="{FF2B5EF4-FFF2-40B4-BE49-F238E27FC236}">
                <a16:creationId xmlns:a16="http://schemas.microsoft.com/office/drawing/2014/main" id="{CEC82834-F139-6341-8704-95423C0C958D}"/>
              </a:ext>
            </a:extLst>
          </p:cNvPr>
          <p:cNvPicPr>
            <a:picLocks noChangeAspect="1"/>
          </p:cNvPicPr>
          <p:nvPr/>
        </p:nvPicPr>
        <p:blipFill>
          <a:blip r:embed="rId5"/>
          <a:srcRect/>
          <a:stretch>
            <a:fillRect/>
          </a:stretch>
        </p:blipFill>
        <p:spPr>
          <a:xfrm>
            <a:off x="4358114" y="1592190"/>
            <a:ext cx="9571772" cy="71026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8200" y="8269921"/>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4" name="Group 14"/>
          <p:cNvGrpSpPr/>
          <p:nvPr/>
        </p:nvGrpSpPr>
        <p:grpSpPr>
          <a:xfrm>
            <a:off x="838200" y="114300"/>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pic>
        <p:nvPicPr>
          <p:cNvPr id="27" name="Picture 26">
            <a:extLst>
              <a:ext uri="{FF2B5EF4-FFF2-40B4-BE49-F238E27FC236}">
                <a16:creationId xmlns:a16="http://schemas.microsoft.com/office/drawing/2014/main" id="{321E9A61-AACF-DB41-B007-BB9C2D02C278}"/>
              </a:ext>
            </a:extLst>
          </p:cNvPr>
          <p:cNvPicPr>
            <a:picLocks noChangeAspect="1"/>
          </p:cNvPicPr>
          <p:nvPr/>
        </p:nvPicPr>
        <p:blipFill>
          <a:blip r:embed="rId5"/>
          <a:srcRect/>
          <a:stretch>
            <a:fillRect/>
          </a:stretch>
        </p:blipFill>
        <p:spPr>
          <a:xfrm>
            <a:off x="5866491" y="1866900"/>
            <a:ext cx="9010252" cy="7124878"/>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973</Words>
  <Application>Microsoft Office PowerPoint</Application>
  <PresentationFormat>Custom</PresentationFormat>
  <Paragraphs>121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DM Sans</vt:lpstr>
      <vt:lpstr>Calibri</vt:lpstr>
      <vt:lpstr>Graphik Regular</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Vaishnevi Priya P</cp:lastModifiedBy>
  <cp:revision>24</cp:revision>
  <dcterms:created xsi:type="dcterms:W3CDTF">2006-08-16T00:00:00Z</dcterms:created>
  <dcterms:modified xsi:type="dcterms:W3CDTF">2024-03-01T16:49:17Z</dcterms:modified>
  <dc:identifier>DAEhDyfaYKE</dc:identifier>
</cp:coreProperties>
</file>